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3" r:id="rId2"/>
    <p:sldMasterId id="2147483685" r:id="rId3"/>
  </p:sldMasterIdLst>
  <p:notesMasterIdLst>
    <p:notesMasterId r:id="rId34"/>
  </p:notesMasterIdLst>
  <p:handoutMasterIdLst>
    <p:handoutMasterId r:id="rId35"/>
  </p:handoutMasterIdLst>
  <p:sldIdLst>
    <p:sldId id="256" r:id="rId4"/>
    <p:sldId id="282" r:id="rId5"/>
    <p:sldId id="283" r:id="rId6"/>
    <p:sldId id="257" r:id="rId7"/>
    <p:sldId id="284" r:id="rId8"/>
    <p:sldId id="285" r:id="rId9"/>
    <p:sldId id="261" r:id="rId10"/>
    <p:sldId id="259" r:id="rId11"/>
    <p:sldId id="260" r:id="rId12"/>
    <p:sldId id="262" r:id="rId13"/>
    <p:sldId id="263" r:id="rId14"/>
    <p:sldId id="264" r:id="rId15"/>
    <p:sldId id="266" r:id="rId16"/>
    <p:sldId id="267" r:id="rId17"/>
    <p:sldId id="265" r:id="rId18"/>
    <p:sldId id="268" r:id="rId19"/>
    <p:sldId id="269" r:id="rId20"/>
    <p:sldId id="270" r:id="rId21"/>
    <p:sldId id="273" r:id="rId22"/>
    <p:sldId id="271" r:id="rId23"/>
    <p:sldId id="272" r:id="rId24"/>
    <p:sldId id="276" r:id="rId25"/>
    <p:sldId id="277" r:id="rId26"/>
    <p:sldId id="278" r:id="rId27"/>
    <p:sldId id="274" r:id="rId28"/>
    <p:sldId id="280" r:id="rId29"/>
    <p:sldId id="281" r:id="rId30"/>
    <p:sldId id="275" r:id="rId31"/>
    <p:sldId id="279" r:id="rId32"/>
    <p:sldId id="28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9F2"/>
    <a:srgbClr val="003399"/>
    <a:srgbClr val="003300"/>
    <a:srgbClr val="042350"/>
    <a:srgbClr val="0CC1E0"/>
    <a:srgbClr val="65482B"/>
    <a:srgbClr val="C75806"/>
    <a:srgbClr val="000000"/>
    <a:srgbClr val="00499F"/>
    <a:srgbClr val="1B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8" autoAdjust="0"/>
    <p:restoredTop sz="94648" autoAdjust="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9681103937081E-2"/>
          <c:y val="0.18604367162438029"/>
          <c:w val="0.86238938393690512"/>
          <c:h val="0.70850243763956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تابستان'!$Y$19</c:f>
              <c:strCache>
                <c:ptCount val="1"/>
                <c:pt idx="0">
                  <c:v>درصد  امتیاز کسب شده  چک لیست بازدید آمار و تحلیل عملکرد مراکز - شش ماهه اول404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تابستان'!$Y$20:$Y$29</c:f>
              <c:numCache>
                <c:formatCode>@</c:formatCode>
                <c:ptCount val="10"/>
                <c:pt idx="0" formatCode="0.00">
                  <c:v>72.222222222222214</c:v>
                </c:pt>
                <c:pt idx="1">
                  <c:v>84</c:v>
                </c:pt>
                <c:pt idx="2">
                  <c:v>100</c:v>
                </c:pt>
                <c:pt idx="3">
                  <c:v>92.5</c:v>
                </c:pt>
                <c:pt idx="4">
                  <c:v>100</c:v>
                </c:pt>
                <c:pt idx="5" formatCode="0.00">
                  <c:v>96.666666666666671</c:v>
                </c:pt>
                <c:pt idx="6">
                  <c:v>76</c:v>
                </c:pt>
                <c:pt idx="7">
                  <c:v>78</c:v>
                </c:pt>
                <c:pt idx="8">
                  <c:v>97</c:v>
                </c:pt>
                <c:pt idx="9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281536"/>
        <c:axId val="34283904"/>
      </c:barChart>
      <c:catAx>
        <c:axId val="3328153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4283904"/>
        <c:crosses val="autoZero"/>
        <c:auto val="1"/>
        <c:lblAlgn val="ctr"/>
        <c:lblOffset val="100"/>
        <c:noMultiLvlLbl val="0"/>
      </c:catAx>
      <c:valAx>
        <c:axId val="34283904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328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767266211791382E-2"/>
          <c:y val="8.1055282239646767E-2"/>
          <c:w val="0.899999900678638"/>
          <c:h val="6.3785827116321553E-2"/>
        </c:manualLayout>
      </c:layout>
      <c:overlay val="0"/>
      <c:txPr>
        <a:bodyPr/>
        <a:lstStyle/>
        <a:p>
          <a:pPr>
            <a:defRPr sz="1600" b="1">
              <a:cs typeface="B Nazanin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/>
              <a:t>درصد  امتیاز کسب شده برد سرپرست- شش ماهه اول404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تابستان'!$P$19</c:f>
              <c:strCache>
                <c:ptCount val="1"/>
                <c:pt idx="0">
                  <c:v>درصد  امتیاز کسب شده برد سرپرست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تابستان'!$P$20:$P$29</c:f>
              <c:numCache>
                <c:formatCode>0.00</c:formatCode>
                <c:ptCount val="10"/>
                <c:pt idx="0">
                  <c:v>71.428571428571431</c:v>
                </c:pt>
                <c:pt idx="1">
                  <c:v>85.714285714285708</c:v>
                </c:pt>
                <c:pt idx="2" formatCode="@">
                  <c:v>100</c:v>
                </c:pt>
                <c:pt idx="3" formatCode="@">
                  <c:v>100</c:v>
                </c:pt>
                <c:pt idx="4" formatCode="@">
                  <c:v>100</c:v>
                </c:pt>
                <c:pt idx="5">
                  <c:v>92.857142857142861</c:v>
                </c:pt>
                <c:pt idx="6">
                  <c:v>85.714285714285708</c:v>
                </c:pt>
                <c:pt idx="7" formatCode="@">
                  <c:v>50</c:v>
                </c:pt>
                <c:pt idx="8" formatCode="@">
                  <c:v>100</c:v>
                </c:pt>
                <c:pt idx="9" formatCode="@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0832"/>
        <c:axId val="37176448"/>
      </c:barChart>
      <c:catAx>
        <c:axId val="3716083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176448"/>
        <c:crosses val="autoZero"/>
        <c:auto val="1"/>
        <c:lblAlgn val="ctr"/>
        <c:lblOffset val="100"/>
        <c:noMultiLvlLbl val="0"/>
      </c:catAx>
      <c:valAx>
        <c:axId val="37176448"/>
        <c:scaling>
          <c:orientation val="minMax"/>
        </c:scaling>
        <c:delete val="0"/>
        <c:axPos val="r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16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برد </a:t>
            </a:r>
            <a:r>
              <a:rPr lang="fa-IR" sz="1600" dirty="0" smtClean="0">
                <a:cs typeface="B Nazanin" panose="00000400000000000000" pitchFamily="2" charset="-78"/>
              </a:rPr>
              <a:t>سرپرست – شش ماهه اول404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'پایگاه-تابستان'!$M$20</c:f>
              <c:strCache>
                <c:ptCount val="1"/>
                <c:pt idx="0">
                  <c:v>درصد  امتیاز کسب شده برد سرپرست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'پایگاه-تابستان'!$M$21:$M$33</c:f>
              <c:numCache>
                <c:formatCode>0.0</c:formatCode>
                <c:ptCount val="13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  <c:pt idx="5">
                  <c:v>50</c:v>
                </c:pt>
                <c:pt idx="6">
                  <c:v>100</c:v>
                </c:pt>
                <c:pt idx="7">
                  <c:v>85.714285714285708</c:v>
                </c:pt>
                <c:pt idx="8">
                  <c:v>0</c:v>
                </c:pt>
                <c:pt idx="9">
                  <c:v>92.857142857142861</c:v>
                </c:pt>
                <c:pt idx="10">
                  <c:v>85.714285714285708</c:v>
                </c:pt>
                <c:pt idx="11">
                  <c:v>71.428571428571431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4496"/>
        <c:axId val="36956416"/>
      </c:barChart>
      <c:catAx>
        <c:axId val="3695449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956416"/>
        <c:crosses val="autoZero"/>
        <c:auto val="1"/>
        <c:lblAlgn val="ctr"/>
        <c:lblOffset val="100"/>
        <c:noMultiLvlLbl val="0"/>
      </c:catAx>
      <c:valAx>
        <c:axId val="36956416"/>
        <c:scaling>
          <c:orientation val="minMax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95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a-IR" sz="1600"/>
              <a:t>درصد  امتیاز کسب شده دسترسی به اطلاعات- شش ماهه اول404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تابستان'!$S$19</c:f>
              <c:strCache>
                <c:ptCount val="1"/>
                <c:pt idx="0">
                  <c:v>درصد  امتیاز کسب شده دسترسی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تابستان'!$S$20:$S$29</c:f>
              <c:numCache>
                <c:formatCode>@</c:formatCode>
                <c:ptCount val="10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 formatCode="0.00">
                  <c:v>83.333333333333343</c:v>
                </c:pt>
                <c:pt idx="6" formatCode="0.00">
                  <c:v>83.333333333333343</c:v>
                </c:pt>
                <c:pt idx="7" formatCode="0.00">
                  <c:v>83.333333333333343</c:v>
                </c:pt>
                <c:pt idx="8">
                  <c:v>50</c:v>
                </c:pt>
                <c:pt idx="9" formatCode="0.00">
                  <c:v>66.666666666666657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08480"/>
        <c:axId val="43606400"/>
      </c:barChart>
      <c:catAx>
        <c:axId val="4350848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a-IR"/>
          </a:p>
        </c:txPr>
        <c:crossAx val="43606400"/>
        <c:crosses val="autoZero"/>
        <c:auto val="1"/>
        <c:lblAlgn val="ctr"/>
        <c:lblOffset val="100"/>
        <c:noMultiLvlLbl val="0"/>
      </c:catAx>
      <c:valAx>
        <c:axId val="43606400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a-IR"/>
          </a:p>
        </c:txPr>
        <c:crossAx val="4350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cs typeface="B Nazanin" panose="00000400000000000000" pitchFamily="2" charset="-78"/>
        </a:defRPr>
      </a:pPr>
      <a:endParaRPr lang="fa-I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</a:t>
            </a:r>
            <a:r>
              <a:rPr lang="fa-IR" sz="1600" dirty="0" smtClean="0">
                <a:cs typeface="B Nazanin" panose="00000400000000000000" pitchFamily="2" charset="-78"/>
              </a:rPr>
              <a:t>دسترسی- شش ماهه اول404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'پایگاه-تابستان'!$P$20</c:f>
              <c:strCache>
                <c:ptCount val="1"/>
                <c:pt idx="0">
                  <c:v>درصد  امتیاز کسب شده دسترسی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'پایگاه-تابستان'!$P$21:$P$33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66.666666666666657</c:v>
                </c:pt>
                <c:pt idx="5">
                  <c:v>50</c:v>
                </c:pt>
                <c:pt idx="6">
                  <c:v>100</c:v>
                </c:pt>
                <c:pt idx="7">
                  <c:v>50</c:v>
                </c:pt>
                <c:pt idx="8">
                  <c:v>100</c:v>
                </c:pt>
                <c:pt idx="9">
                  <c:v>50</c:v>
                </c:pt>
                <c:pt idx="10">
                  <c:v>0</c:v>
                </c:pt>
                <c:pt idx="11">
                  <c:v>75</c:v>
                </c:pt>
                <c:pt idx="12">
                  <c:v>83.333333333333343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25376"/>
        <c:axId val="85160320"/>
      </c:barChart>
      <c:catAx>
        <c:axId val="8512537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85160320"/>
        <c:crosses val="autoZero"/>
        <c:auto val="1"/>
        <c:lblAlgn val="ctr"/>
        <c:lblOffset val="100"/>
        <c:noMultiLvlLbl val="0"/>
      </c:catAx>
      <c:valAx>
        <c:axId val="85160320"/>
        <c:scaling>
          <c:orientation val="minMax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8512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ثبت </a:t>
            </a:r>
            <a:r>
              <a:rPr lang="fa-IR" sz="1600" dirty="0" smtClean="0">
                <a:cs typeface="B Nazanin" panose="00000400000000000000" pitchFamily="2" charset="-78"/>
              </a:rPr>
              <a:t>مرگ- شش ماهه اول404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تابستان'!$V$19</c:f>
              <c:strCache>
                <c:ptCount val="1"/>
                <c:pt idx="0">
                  <c:v>درصد  امتیاز کسب شده ثبت مرگ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تابستان'!$V$20:$V$29</c:f>
              <c:numCache>
                <c:formatCode>@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1472"/>
        <c:axId val="37880192"/>
      </c:barChart>
      <c:catAx>
        <c:axId val="3756147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880192"/>
        <c:crosses val="autoZero"/>
        <c:auto val="1"/>
        <c:lblAlgn val="ctr"/>
        <c:lblOffset val="100"/>
        <c:noMultiLvlLbl val="0"/>
      </c:catAx>
      <c:valAx>
        <c:axId val="37880192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56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ثبت </a:t>
            </a:r>
            <a:r>
              <a:rPr lang="fa-IR" sz="1600" dirty="0" smtClean="0">
                <a:cs typeface="B Nazanin" panose="00000400000000000000" pitchFamily="2" charset="-78"/>
              </a:rPr>
              <a:t>مرگ – شش ماهه اول404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'پایگاه-تابستان'!$S$20</c:f>
              <c:strCache>
                <c:ptCount val="1"/>
                <c:pt idx="0">
                  <c:v>درصد  امتیاز کسب شده ثبت مرگ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'پایگاه-تابستان'!$S$21:$S$33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21536"/>
        <c:axId val="37923072"/>
      </c:barChart>
      <c:catAx>
        <c:axId val="3792153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923072"/>
        <c:crosses val="autoZero"/>
        <c:auto val="1"/>
        <c:lblAlgn val="ctr"/>
        <c:lblOffset val="100"/>
        <c:noMultiLvlLbl val="0"/>
      </c:catAx>
      <c:valAx>
        <c:axId val="37923072"/>
        <c:scaling>
          <c:orientation val="minMax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92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/>
              <a:t>درصد  امتیاز کسب شده  چک لیست بازدید آمار و تحلیل عملکرد-پایگاه های سلامت- شش ماهه اول404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'پایگاه-تابستان'!$V$20</c:f>
              <c:strCache>
                <c:ptCount val="1"/>
                <c:pt idx="0">
                  <c:v>درصد  امتیاز کسب شده  چک لیست بازدید آمار و تحلیل عملکرد-پایگاه های سلامت- سال1403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'پایگاه-تابستان'!$V$21:$V$33</c:f>
              <c:numCache>
                <c:formatCode>0.0</c:formatCode>
                <c:ptCount val="13"/>
                <c:pt idx="0">
                  <c:v>68.75</c:v>
                </c:pt>
                <c:pt idx="1">
                  <c:v>96.25</c:v>
                </c:pt>
                <c:pt idx="2">
                  <c:v>100</c:v>
                </c:pt>
                <c:pt idx="3">
                  <c:v>70</c:v>
                </c:pt>
                <c:pt idx="4">
                  <c:v>83.75</c:v>
                </c:pt>
                <c:pt idx="5">
                  <c:v>48.75</c:v>
                </c:pt>
                <c:pt idx="6">
                  <c:v>100</c:v>
                </c:pt>
                <c:pt idx="7">
                  <c:v>88.75</c:v>
                </c:pt>
                <c:pt idx="8">
                  <c:v>56.25</c:v>
                </c:pt>
                <c:pt idx="9">
                  <c:v>91.25</c:v>
                </c:pt>
                <c:pt idx="10">
                  <c:v>72.5</c:v>
                </c:pt>
                <c:pt idx="11">
                  <c:v>73.125</c:v>
                </c:pt>
                <c:pt idx="12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80576"/>
        <c:axId val="37882112"/>
      </c:barChart>
      <c:catAx>
        <c:axId val="3788057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882112"/>
        <c:crosses val="autoZero"/>
        <c:auto val="1"/>
        <c:lblAlgn val="ctr"/>
        <c:lblOffset val="100"/>
        <c:noMultiLvlLbl val="0"/>
      </c:catAx>
      <c:valAx>
        <c:axId val="37882112"/>
        <c:scaling>
          <c:orientation val="minMax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8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dirty="0"/>
              <a:t>درصد  امتیاز کسب شده اطلاعات </a:t>
            </a:r>
            <a:r>
              <a:rPr lang="fa-IR" dirty="0" smtClean="0"/>
              <a:t>عمومی-شش ماهه اول404</a:t>
            </a:r>
            <a:endParaRPr lang="fa-I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تابستان'!$D$19</c:f>
              <c:strCache>
                <c:ptCount val="1"/>
                <c:pt idx="0">
                  <c:v>درصد  امتیاز کسب شده اطلاعات عمومی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'مرکز- تابستان'!$D$20:$D$29</c:f>
              <c:numCache>
                <c:formatCode>@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0.00">
                  <c:v>83.333333333333343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8640"/>
        <c:axId val="34610176"/>
      </c:barChart>
      <c:catAx>
        <c:axId val="3460864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4610176"/>
        <c:crosses val="autoZero"/>
        <c:auto val="1"/>
        <c:lblAlgn val="ctr"/>
        <c:lblOffset val="100"/>
        <c:noMultiLvlLbl val="0"/>
      </c:catAx>
      <c:valAx>
        <c:axId val="34610176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a-IR"/>
          </a:p>
        </c:txPr>
        <c:crossAx val="3460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/>
              <a:t>درصد  امتیاز کسب شده اطلاعات عمومی- شش ماهه اول404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'پایگاه-تابستان'!$D$20</c:f>
              <c:strCache>
                <c:ptCount val="1"/>
                <c:pt idx="0">
                  <c:v>درصد  امتیاز کسب شده اطلاعات عمومی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'پایگاه-تابستان'!$D$21:$D$33</c:f>
              <c:numCache>
                <c:formatCode>0</c:formatCode>
                <c:ptCount val="13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75</c:v>
                </c:pt>
                <c:pt idx="4">
                  <c:v>66.666666666666657</c:v>
                </c:pt>
                <c:pt idx="5">
                  <c:v>41.666666666666671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03360"/>
        <c:axId val="37917824"/>
      </c:barChart>
      <c:catAx>
        <c:axId val="37903360"/>
        <c:scaling>
          <c:orientation val="maxMin"/>
        </c:scaling>
        <c:delete val="0"/>
        <c:axPos val="b"/>
        <c:majorTickMark val="out"/>
        <c:minorTickMark val="none"/>
        <c:tickLblPos val="nextTo"/>
        <c:crossAx val="37917824"/>
        <c:crosses val="autoZero"/>
        <c:auto val="1"/>
        <c:lblAlgn val="ctr"/>
        <c:lblOffset val="100"/>
        <c:noMultiLvlLbl val="0"/>
      </c:catAx>
      <c:valAx>
        <c:axId val="37917824"/>
        <c:scaling>
          <c:orientation val="minMax"/>
        </c:scaling>
        <c:delete val="0"/>
        <c:axPos val="r"/>
        <c:majorGridlines/>
        <c:numFmt formatCode="0" sourceLinked="1"/>
        <c:majorTickMark val="out"/>
        <c:minorTickMark val="none"/>
        <c:tickLblPos val="nextTo"/>
        <c:crossAx val="3790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اطلاعات </a:t>
            </a:r>
            <a:r>
              <a:rPr lang="fa-IR" sz="1600" dirty="0" smtClean="0">
                <a:cs typeface="B Nazanin" panose="00000400000000000000" pitchFamily="2" charset="-78"/>
              </a:rPr>
              <a:t>جمعیتی- شش ماهه اول 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تابستان'!$G$19</c:f>
              <c:strCache>
                <c:ptCount val="1"/>
                <c:pt idx="0">
                  <c:v>درصد  امتیاز کسب شده اطلاعات جمعیتی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تابستان'!$G$20:$G$29</c:f>
              <c:numCache>
                <c:formatCode>@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9088"/>
        <c:axId val="77137792"/>
      </c:barChart>
      <c:catAx>
        <c:axId val="43609088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77137792"/>
        <c:crosses val="autoZero"/>
        <c:auto val="1"/>
        <c:lblAlgn val="ctr"/>
        <c:lblOffset val="100"/>
        <c:noMultiLvlLbl val="0"/>
      </c:catAx>
      <c:valAx>
        <c:axId val="77137792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436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1">
                <a:cs typeface="B Nazanin" panose="00000400000000000000" pitchFamily="2" charset="-78"/>
              </a:defRPr>
            </a:pPr>
            <a:r>
              <a:rPr lang="fa-IR" sz="1600" b="1" dirty="0">
                <a:cs typeface="B Nazanin" panose="00000400000000000000" pitchFamily="2" charset="-78"/>
              </a:rPr>
              <a:t>درصد  امتیاز کسب شده اطلاعات </a:t>
            </a:r>
            <a:r>
              <a:rPr lang="fa-IR" sz="1600" b="1" dirty="0" smtClean="0">
                <a:cs typeface="B Nazanin" panose="00000400000000000000" pitchFamily="2" charset="-78"/>
              </a:rPr>
              <a:t>جمعیتی- شش ماهه اول404</a:t>
            </a:r>
            <a:endParaRPr lang="fa-IR" sz="1600" b="1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'پایگاه-تابستان'!$G$20</c:f>
              <c:strCache>
                <c:ptCount val="1"/>
                <c:pt idx="0">
                  <c:v>درصد  امتیاز کسب شده اطلاعات جمعیتی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'پایگاه-تابستان'!$G$21:$G$33</c:f>
              <c:numCache>
                <c:formatCode>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68096"/>
        <c:axId val="37519744"/>
      </c:barChart>
      <c:catAx>
        <c:axId val="3726809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519744"/>
        <c:crosses val="autoZero"/>
        <c:auto val="1"/>
        <c:lblAlgn val="ctr"/>
        <c:lblOffset val="100"/>
        <c:noMultiLvlLbl val="0"/>
      </c:catAx>
      <c:valAx>
        <c:axId val="37519744"/>
        <c:scaling>
          <c:orientation val="minMax"/>
        </c:scaling>
        <c:delete val="0"/>
        <c:axPos val="r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72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 dirty="0">
                <a:cs typeface="B Nazanin" panose="00000400000000000000" pitchFamily="2" charset="-78"/>
              </a:rPr>
              <a:t>درصد  امتیاز کسب شده تحلیل </a:t>
            </a:r>
            <a:r>
              <a:rPr lang="fa-IR" sz="1600" dirty="0" smtClean="0">
                <a:cs typeface="B Nazanin" panose="00000400000000000000" pitchFamily="2" charset="-78"/>
              </a:rPr>
              <a:t>مراجعین- شش ماهه اول404</a:t>
            </a:r>
            <a:endParaRPr lang="fa-IR" sz="1600" dirty="0">
              <a:cs typeface="B Nazanin" panose="00000400000000000000" pitchFamily="2" charset="-78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تابستان'!$J$19</c:f>
              <c:strCache>
                <c:ptCount val="1"/>
                <c:pt idx="0">
                  <c:v>درصد  امتیاز کسب شده تحلیل مراجعین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تابستان'!$A$20:$A$29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'مرکز- تابستان'!$J$20:$J$29</c:f>
              <c:numCache>
                <c:formatCode>0.00</c:formatCode>
                <c:ptCount val="10"/>
                <c:pt idx="0" formatCode="@">
                  <c:v>50</c:v>
                </c:pt>
                <c:pt idx="1">
                  <c:v>57.142857142857139</c:v>
                </c:pt>
                <c:pt idx="2" formatCode="@">
                  <c:v>100</c:v>
                </c:pt>
                <c:pt idx="3" formatCode="@">
                  <c:v>75</c:v>
                </c:pt>
                <c:pt idx="4" formatCode="@">
                  <c:v>100</c:v>
                </c:pt>
                <c:pt idx="5" formatCode="@">
                  <c:v>100</c:v>
                </c:pt>
                <c:pt idx="6">
                  <c:v>57.142857142857139</c:v>
                </c:pt>
                <c:pt idx="7" formatCode="@">
                  <c:v>50</c:v>
                </c:pt>
                <c:pt idx="8" formatCode="@">
                  <c:v>100</c:v>
                </c:pt>
                <c:pt idx="9" formatCode="@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8064"/>
        <c:axId val="36169984"/>
      </c:barChart>
      <c:catAx>
        <c:axId val="3608806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169984"/>
        <c:crosses val="autoZero"/>
        <c:auto val="1"/>
        <c:lblAlgn val="ctr"/>
        <c:lblOffset val="100"/>
        <c:noMultiLvlLbl val="0"/>
      </c:catAx>
      <c:valAx>
        <c:axId val="36169984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08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>
                <a:cs typeface="B Nazanin" panose="00000400000000000000" pitchFamily="2" charset="-78"/>
              </a:rPr>
              <a:t>درصد  امتیاز کسب شده تحلیل مراجعین-شش ماهه اول 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'پایگاه-تابستان'!$J$20</c:f>
              <c:strCache>
                <c:ptCount val="1"/>
                <c:pt idx="0">
                  <c:v>درصد  امتیاز کسب شده تحلیل مراجعین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'پایگاه-تابستان'!$A$21:$A$33</c:f>
              <c:strCache>
                <c:ptCount val="13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  <c:pt idx="12">
                  <c:v>فرهنگ</c:v>
                </c:pt>
              </c:strCache>
            </c:strRef>
          </c:cat>
          <c:val>
            <c:numRef>
              <c:f>'پایگاه-تابستان'!$J$21:$J$33</c:f>
              <c:numCache>
                <c:formatCode>0.0</c:formatCode>
                <c:ptCount val="13"/>
                <c:pt idx="0">
                  <c:v>50</c:v>
                </c:pt>
                <c:pt idx="1">
                  <c:v>78.571428571428569</c:v>
                </c:pt>
                <c:pt idx="2">
                  <c:v>100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100</c:v>
                </c:pt>
                <c:pt idx="7">
                  <c:v>85.714285714285708</c:v>
                </c:pt>
                <c:pt idx="8">
                  <c:v>50</c:v>
                </c:pt>
                <c:pt idx="9">
                  <c:v>85.714285714285708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08256"/>
        <c:axId val="36652160"/>
      </c:barChart>
      <c:catAx>
        <c:axId val="3660825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652160"/>
        <c:crosses val="autoZero"/>
        <c:auto val="1"/>
        <c:lblAlgn val="ctr"/>
        <c:lblOffset val="100"/>
        <c:noMultiLvlLbl val="0"/>
      </c:catAx>
      <c:valAx>
        <c:axId val="36652160"/>
        <c:scaling>
          <c:orientation val="minMax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6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cs typeface="B Nazanin" panose="00000400000000000000" pitchFamily="2" charset="-78"/>
              </a:defRPr>
            </a:pPr>
            <a:r>
              <a:rPr lang="fa-IR" sz="1600">
                <a:cs typeface="B Nazanin" panose="00000400000000000000" pitchFamily="2" charset="-78"/>
              </a:rPr>
              <a:t>درصد  امتیاز کسب شده پذیرش مراجعین پزشک/دندانپزشک </a:t>
            </a:r>
            <a:r>
              <a:rPr lang="en-US" sz="1600">
                <a:cs typeface="B Nazanin" panose="00000400000000000000" pitchFamily="2" charset="-78"/>
              </a:rPr>
              <a:t>-</a:t>
            </a:r>
            <a:r>
              <a:rPr lang="fa-IR" sz="1600">
                <a:cs typeface="B Nazanin" panose="00000400000000000000" pitchFamily="2" charset="-78"/>
              </a:rPr>
              <a:t>شش ماهه اول404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'مرکز- تابستان'!$M$19:$M$20</c:f>
              <c:strCache>
                <c:ptCount val="1"/>
                <c:pt idx="0">
                  <c:v>درصد  امتیاز کسب شده پذیرش مراجعین پزشک/دندانپزشک 70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'مرکز- تابستان'!$A$21:$A$29</c:f>
              <c:strCache>
                <c:ptCount val="9"/>
                <c:pt idx="0">
                  <c:v>ولی آباد</c:v>
                </c:pt>
                <c:pt idx="1">
                  <c:v>محدث قمی</c:v>
                </c:pt>
                <c:pt idx="2">
                  <c:v>امام خمینی(ره)</c:v>
                </c:pt>
                <c:pt idx="3">
                  <c:v>داودآباد</c:v>
                </c:pt>
                <c:pt idx="4">
                  <c:v>کارگر</c:v>
                </c:pt>
                <c:pt idx="5">
                  <c:v>باقرآباد</c:v>
                </c:pt>
                <c:pt idx="6">
                  <c:v>زیباشهر</c:v>
                </c:pt>
                <c:pt idx="7">
                  <c:v>امام زمان(عج)</c:v>
                </c:pt>
                <c:pt idx="8">
                  <c:v>شهدای خدمت</c:v>
                </c:pt>
              </c:strCache>
            </c:strRef>
          </c:cat>
          <c:val>
            <c:numRef>
              <c:f>'مرکز- تابستان'!$M$21:$M$29</c:f>
              <c:numCache>
                <c:formatCode>@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100</c:v>
                </c:pt>
                <c:pt idx="4">
                  <c:v>100</c:v>
                </c:pt>
                <c:pt idx="5">
                  <c:v>45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7680"/>
        <c:axId val="36532992"/>
      </c:barChart>
      <c:catAx>
        <c:axId val="3608768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532992"/>
        <c:crosses val="autoZero"/>
        <c:auto val="1"/>
        <c:lblAlgn val="ctr"/>
        <c:lblOffset val="100"/>
        <c:noMultiLvlLbl val="0"/>
      </c:catAx>
      <c:valAx>
        <c:axId val="36532992"/>
        <c:scaling>
          <c:orientation val="minMax"/>
        </c:scaling>
        <c:delete val="0"/>
        <c:axPos val="r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cs typeface="B Nazanin" panose="00000400000000000000" pitchFamily="2" charset="-78"/>
              </a:defRPr>
            </a:pPr>
            <a:endParaRPr lang="fa-IR"/>
          </a:p>
        </c:txPr>
        <c:crossAx val="360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8523ABE-7CCD-4FFD-B5A8-A12E429CE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27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D5D1-4B8F-4E6D-8D1B-1E4D851C9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16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DBCC-F541-492A-B69E-39873B7B9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8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60350"/>
            <a:ext cx="1693862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60350"/>
            <a:ext cx="4932363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4CC9-4460-40D2-A131-E77B80C88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5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0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4CC9-4460-40D2-A131-E77B80C88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D6D5D1-4B8F-4E6D-8D1B-1E4D851C93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23BB1-CE00-4A28-99D7-D39C6FCEBF5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EF49F-3053-4A7F-8E4C-2923F81763E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77521-F2F8-4BB3-A633-99DD6189DCE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A444-4D6A-49E6-A162-079508F85F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5C8E2-9E11-4968-BA16-C235C8A4B15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2785-3A39-4C52-8D35-5193DB5D47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23BB1-CE00-4A28-99D7-D39C6FCEB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72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9F180-B2DF-40AC-9FD9-6A7ACBBA3D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A44BA2-1C89-4B55-8EBF-75C05753D85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EDBCC-F541-492A-B69E-39873B7B99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4CC9-4460-40D2-A131-E77B80C881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9523-15F2-4FE5-BDFB-BAB091B3AB6C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AC71-1D46-4A37-8578-01E329EFC340}" type="slidenum">
              <a:rPr lang="en-GB" altLang="ru-RU" smtClean="0"/>
              <a:pPr/>
              <a:t>‹#›</a:t>
            </a:fld>
            <a:endParaRPr lang="en-GB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5EF6-1501-4C47-A13C-7BB279EABA18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F409-1590-4B56-914A-F82865256DEA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EF49F-3053-4A7F-8E4C-2923F8176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617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A18E-0077-40DF-9DBA-D5F9227D12AE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16744-6C50-46D3-BBDF-973A459FAFD4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DA51-BADF-4C8A-9198-587DBDCBD2CE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3B7-57E1-4218-88C2-1949A532BC5A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6C50-C000-4C34-B074-265C168CC28A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7521-F2F8-4BB3-A633-99DD6189D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0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A444-4D6A-49E6-A162-079508F85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11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C8E2-9E11-4968-BA16-C235C8A4B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4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22785-3A39-4C52-8D35-5193DB5D4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0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F180-B2DF-40AC-9FD9-6A7ACBBA3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4BA2-1C89-4B55-8EBF-75C05753D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0350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</a:defRPr>
            </a:lvl1pPr>
          </a:lstStyle>
          <a:p>
            <a:fld id="{663B6A47-6EC9-4FC3-BCB9-4AFD9BAE21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0CCB84-A7F7-4D57-9424-9C0FF0626049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0CCB84-A7F7-4D57-9424-9C0FF0626049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776864" cy="3024336"/>
          </a:xfrm>
          <a:noFill/>
        </p:spPr>
        <p:txBody>
          <a:bodyPr/>
          <a:lstStyle/>
          <a:p>
            <a:pPr algn="ctr"/>
            <a:r>
              <a:rPr lang="en-US" altLang="ru-RU" dirty="0"/>
              <a:t/>
            </a:r>
            <a:br>
              <a:rPr lang="en-US" altLang="ru-RU" dirty="0"/>
            </a:br>
            <a:r>
              <a:rPr lang="fa-IR" altLang="ru-RU" sz="3600" b="1" dirty="0">
                <a:cs typeface="B Nazanin" panose="00000400000000000000" pitchFamily="2" charset="-78"/>
              </a:rPr>
              <a:t>گزارش آنالیز چک لیست بازدید از مراکز/ پایگاه های سلامت </a:t>
            </a:r>
            <a:br>
              <a:rPr lang="fa-IR" altLang="ru-RU" sz="3600" b="1" dirty="0">
                <a:cs typeface="B Nazanin" panose="00000400000000000000" pitchFamily="2" charset="-78"/>
              </a:rPr>
            </a:br>
            <a:r>
              <a:rPr lang="fa-IR" altLang="ru-RU" sz="3600" b="1" dirty="0">
                <a:cs typeface="B Nazanin" panose="00000400000000000000" pitchFamily="2" charset="-78"/>
              </a:rPr>
              <a:t>واحد آمار و تحلیل عملکرد 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uk-UA" altLang="ru-RU" dirty="0" smtClean="0"/>
              <a:t/>
            </a:r>
            <a:br>
              <a:rPr lang="uk-UA" altLang="ru-RU" dirty="0" smtClean="0"/>
            </a:br>
            <a:endParaRPr lang="en-US" altLang="ru-RU" dirty="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699792" y="3068960"/>
            <a:ext cx="3887787" cy="13681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algn="ctr"/>
            <a:r>
              <a:rPr lang="fa-IR" altLang="ru-RU" sz="36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شش ماهه اول 404</a:t>
            </a:r>
            <a:endParaRPr lang="uk-UA" altLang="ru-RU" sz="36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8175" y="1700809"/>
            <a:ext cx="6778625" cy="3744416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قسمت وضعیت عمومی چک لیست بازدید آمار که شامل نصب تابلو سردرب مرکز/ پایگاه سلامت و تابلو سردرب واحدهای ارائه دهنده خدمت بر اساس آخرین دستورالعمل –وضعیت بردهای واحدها وسالن های انتظار-وضعیت مرکز از نظر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آراستگی، تمیزی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، چیدمان وسایل – تکریم ارباب رجوع، رضایتمندی و حفظ حریم خصوصی مراجعین- بررسی بازدیدهای انجام شده از واحدهای تحت پوشش مرکز / پایگاه ها و نیز پیگیری بازدیدهای انجام شده توسط ستاد  و درآخر در معرض بودن تعرفه ها بررسی گردیده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اطلاعات </a:t>
            </a:r>
            <a:r>
              <a:rPr lang="fa-IR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عمومی</a:t>
            </a:r>
            <a:endParaRPr lang="fa-IR" sz="3600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5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443369"/>
              </p:ext>
            </p:extLst>
          </p:nvPr>
        </p:nvGraphicFramePr>
        <p:xfrm>
          <a:off x="1043608" y="692696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97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954914"/>
              </p:ext>
            </p:extLst>
          </p:nvPr>
        </p:nvGraphicFramePr>
        <p:xfrm>
          <a:off x="1043608" y="764704"/>
          <a:ext cx="7200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465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قسمت وضعيت اطلاعات جمعيتي چک ليست بازديد آماركه شامل تسلط مسئول مركز به اطلاعات جمعيتي مركز و واحدهای تابعه و نيز آگاهي از آمار جمعيتي گروه هدف مي باشد، همه مراكز و شبکه ها امتياز مطلوبي را كسب كرده اند.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اطلاعات جمعیتی</a:t>
            </a:r>
          </a:p>
        </p:txBody>
      </p:sp>
    </p:spTree>
    <p:extLst>
      <p:ext uri="{BB962C8B-B14F-4D97-AF65-F5344CB8AC3E}">
        <p14:creationId xmlns:p14="http://schemas.microsoft.com/office/powerpoint/2010/main" val="168204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14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65993"/>
              </p:ext>
            </p:extLst>
          </p:nvPr>
        </p:nvGraphicFramePr>
        <p:xfrm>
          <a:off x="755576" y="908720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4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15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66849"/>
              </p:ext>
            </p:extLst>
          </p:nvPr>
        </p:nvGraphicFramePr>
        <p:xfrm>
          <a:off x="1115616" y="548680"/>
          <a:ext cx="70567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6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1"/>
            <a:ext cx="6778625" cy="362900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وضعيت تحليل مراجعين در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مراكز/ پایگاه های سلامت منظور توانائي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تفسير و تحليل مراجعين به پزشک، دندانپزشک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ومراقب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سلامت طبق گزارش اخذ شده از سامانه سيب در بازه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های زماني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خواسته شده توسط مسئول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مركز/ پایگاه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نيزانجام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مداخله لازم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درصورت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نياز مي باشد،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كاهش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اين شاخص در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برخی مراکز/ پایگاه ها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مشهود است كه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آموزش،پيگيری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مداخله از سوی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مسئولين مراكز و پایگاه های سلامت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را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جهت افزايش شاخص در سال آينده مي طلبد.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تحلیل مراجعین</a:t>
            </a:r>
          </a:p>
        </p:txBody>
      </p:sp>
    </p:spTree>
    <p:extLst>
      <p:ext uri="{BB962C8B-B14F-4D97-AF65-F5344CB8AC3E}">
        <p14:creationId xmlns:p14="http://schemas.microsoft.com/office/powerpoint/2010/main" val="41255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58641"/>
              </p:ext>
            </p:extLst>
          </p:nvPr>
        </p:nvGraphicFramePr>
        <p:xfrm>
          <a:off x="755576" y="764704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1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55502"/>
              </p:ext>
            </p:extLst>
          </p:nvPr>
        </p:nvGraphicFramePr>
        <p:xfrm>
          <a:off x="1043608" y="836712"/>
          <a:ext cx="73448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64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شاخص درصد ثبت مراجعين توسط پزشک و دندانپزشک درسامانه سيب در مراكز ارائه خدمات كه به معني درصد همخواني/مطابقت اطلاعات قبض های مراجعين به پزشک و دندانپزشک در يک روزمشخص با گزارش صندوق سيب مي باشد، تقریبا تمامي مراكزدر سال 1403امتياز مطلوب را كسب نموده اند و اين نشان دهنده اين است كه پزشکان و دندانپزشکان شاغل در مراكز خدمات جامع سلامت در ثبت اطلاعات مراجعين در سامانه سيب پيشرفت زيادی داشته اند.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راستای افزایش درآمد زايي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در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بازديدهای سال 1404 از مراكز، ويزيت پزشکان و دندانپزشکان با دقت بيشتر و بهتر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بررسي می گردد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درصد ثبت مراجعین پزشک/ دندانپزشک(پذیرش)</a:t>
            </a:r>
          </a:p>
        </p:txBody>
      </p:sp>
    </p:spTree>
    <p:extLst>
      <p:ext uri="{BB962C8B-B14F-4D97-AF65-F5344CB8AC3E}">
        <p14:creationId xmlns:p14="http://schemas.microsoft.com/office/powerpoint/2010/main" val="334844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2"/>
            <a:ext cx="8207375" cy="1367880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tx1">
                    <a:lumMod val="50000"/>
                  </a:schemeClr>
                </a:solidFill>
              </a:rPr>
              <a:t>اهمیت چک لیست: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5"/>
            <a:ext cx="8207375" cy="468106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افزایش و بهبود کیفیت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ابزار مهم و ارزشمند جهت شناسایی نقاط قوت و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ضعف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شناسایی پیشرفت و روند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انجام یا عدم انجام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ابزاری مشورتی برای اطمینان از نگاه همه جانبه به یک فعالیت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راهنمای انجام کار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1000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20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30151"/>
              </p:ext>
            </p:extLst>
          </p:nvPr>
        </p:nvGraphicFramePr>
        <p:xfrm>
          <a:off x="899592" y="980728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47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شاخص درصد تکميل اطلاعات برد سرپرست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مركز/ پایگاه كه شامل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روز رساني و تکميل صحيح شاخصهای سامانه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مديريت هوشمند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سلامت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(HIM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چيدمان درست اطلاعات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طبق دستورالعمل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ارسالي از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ستاد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مي باشد، اغلب مراكز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امتياز مطلوبي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را به دست آورده اند.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مراکز و پایگاه هایی که در شاخص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مذكور كمتر از حد مطلوب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امتیاز کسب نموده نياز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آموزش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و پيگيری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های لازم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توسط مسئول مرکز دارند.</a:t>
            </a:r>
            <a:endParaRPr lang="fa-I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برد سرپرست</a:t>
            </a:r>
          </a:p>
        </p:txBody>
      </p:sp>
    </p:spTree>
    <p:extLst>
      <p:ext uri="{BB962C8B-B14F-4D97-AF65-F5344CB8AC3E}">
        <p14:creationId xmlns:p14="http://schemas.microsoft.com/office/powerpoint/2010/main" val="96920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22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56369"/>
              </p:ext>
            </p:extLst>
          </p:nvPr>
        </p:nvGraphicFramePr>
        <p:xfrm>
          <a:off x="827584" y="764704"/>
          <a:ext cx="76328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843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23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90843"/>
              </p:ext>
            </p:extLst>
          </p:nvPr>
        </p:nvGraphicFramePr>
        <p:xfrm>
          <a:off x="971600" y="908720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18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1"/>
            <a:ext cx="6778625" cy="3701008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شاخص ميزان دسترسي به آمار و اطلاعات كه شامل موجود بودن مکاتبات ارسالي از ستاد، چگونگي دسترسي به آنها با توجه به طبقه بندی صحيح نامه ها در اتوماسيون مسئول مركز/پایگاه مي باشد، اغلب مراكز امتياز مطلوبي را به دست آورده اند .مراکز و پایگاه هایی که امتياز شاخص مذكور كمتر از حد مطلوب است ( علی الخصوص پایگاه های برونسپار)انتظار مي رود با آموزش، نظارت و پيگيری اين كاهش شاخص جبران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ميزان دسترسي به آمار و اطلاعات</a:t>
            </a:r>
          </a:p>
        </p:txBody>
      </p:sp>
    </p:spTree>
    <p:extLst>
      <p:ext uri="{BB962C8B-B14F-4D97-AF65-F5344CB8AC3E}">
        <p14:creationId xmlns:p14="http://schemas.microsoft.com/office/powerpoint/2010/main" val="30766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25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325911"/>
              </p:ext>
            </p:extLst>
          </p:nvPr>
        </p:nvGraphicFramePr>
        <p:xfrm>
          <a:off x="971600" y="764704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27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26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675608"/>
              </p:ext>
            </p:extLst>
          </p:nvPr>
        </p:nvGraphicFramePr>
        <p:xfrm>
          <a:off x="1043608" y="764704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273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4781128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درمورد شاخص ثبت اطلاعات مرگ كه شامل درصد ثبت مرگهای حادث شده در حوزه تحت پوشش در سامانه سيب، مي باشد امتياز اكثر پایگاه ها و برخی مراکز مطلوب می باشد . با توجه به اهميت گزارش و رصد اين شاخص در سامانه سيب انتظار مي رود مسئولین مراکز و پایگاههایی که امتیاز كمتر از حد مطلوب کسب نموده اند؛ برای بهبود وضعيت شاخص مذكور اهتمام ويژه ای داشته باشند تا در سطح شبکه و پیرو آن در سطح دانشگاه به شاخص مطلوبي دست يابيم.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انتظار داريم در آينده نزديک با برقراری لينک سامانه نظام ثبت و طبقه بندی علل مرگ وزارت متبوع با سامانه سيب كليه مرگهای حادث شده در حوزه تحت پوشش در سامانه سيب به طور صحيح ثبت شوند.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ثبت اطلاعات مرگ</a:t>
            </a:r>
          </a:p>
        </p:txBody>
      </p:sp>
    </p:spTree>
    <p:extLst>
      <p:ext uri="{BB962C8B-B14F-4D97-AF65-F5344CB8AC3E}">
        <p14:creationId xmlns:p14="http://schemas.microsoft.com/office/powerpoint/2010/main" val="179802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28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337548"/>
              </p:ext>
            </p:extLst>
          </p:nvPr>
        </p:nvGraphicFramePr>
        <p:xfrm>
          <a:off x="1115616" y="692696"/>
          <a:ext cx="6966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72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29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405784"/>
              </p:ext>
            </p:extLst>
          </p:nvPr>
        </p:nvGraphicFramePr>
        <p:xfrm>
          <a:off x="827584" y="692696"/>
          <a:ext cx="7344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24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07375" cy="1080119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چرا باید از چک لیست استفاده کنیم: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809"/>
            <a:ext cx="8207375" cy="4465042"/>
          </a:xfrm>
        </p:spPr>
        <p:txBody>
          <a:bodyPr/>
          <a:lstStyle/>
          <a:p>
            <a:pPr marL="432000" algn="r" rtl="1"/>
            <a:r>
              <a:rPr lang="fa-I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استاندارد سازی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افزایش ایمنی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شفاف شدن تقسیم وظایف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انتقال دانش و تجربه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مدیریت زمان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بهبود نظم شخصی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پرهیز از کارهای تکراری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حساس بودن برخی از فعالیت ها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امور مدیریتی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رفتار سنجی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نمره دهی و ارزیابی از فعالیت 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5304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7513" cy="1296144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اميد است كليه مسئولين مراكز/ پایگاه های سلامت ضمن دریافت آموزشهای حين  بازدید توسط کارشناسان ستادی؛ برنامه ريزی، هماهنگي و پيگيريهای لازم جهت بهبود وضعيت موجود را در برنامه كاری خود قرار دهند</a:t>
            </a: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fa-IR" dirty="0"/>
          </a:p>
        </p:txBody>
      </p:sp>
      <p:sp>
        <p:nvSpPr>
          <p:cNvPr id="3" name="AutoShape 4" descr="عکس خداحافظی پایان کلیپ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6" descr="عکس خداحافظی پایان کلیپ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AutoShape 8" descr="عکس خداحافظی پایان کلیپ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4862"/>
            <a:ext cx="5715000" cy="38884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504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84784"/>
            <a:ext cx="8351838" cy="935038"/>
          </a:xfrm>
        </p:spPr>
        <p:txBody>
          <a:bodyPr/>
          <a:lstStyle/>
          <a:p>
            <a:pPr algn="r" rtl="1"/>
            <a:r>
              <a:rPr lang="fa-IR" altLang="ru-RU" sz="3600" b="1" dirty="0" smtClean="0">
                <a:solidFill>
                  <a:schemeClr val="tx1">
                    <a:lumMod val="50000"/>
                  </a:schemeClr>
                </a:solidFill>
              </a:rPr>
              <a:t>موارد قابل توجه:</a:t>
            </a:r>
            <a:endParaRPr lang="uk-UA" altLang="ru-RU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64904"/>
            <a:ext cx="8350250" cy="2808907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altLang="ru-RU" b="1" dirty="0" smtClean="0">
                <a:solidFill>
                  <a:schemeClr val="tx1">
                    <a:lumMod val="50000"/>
                  </a:schemeClr>
                </a:solidFill>
              </a:rPr>
              <a:t>گزارش ذیل با توجه به اطلاعات دریافتی طی پایش های انجام شده از مراکز/ پایگاه های سلامت توسط واحد آمار و تحلیل عملکرد در سال 1403 می باشد.(چک لیست برنامه)</a:t>
            </a:r>
          </a:p>
          <a:p>
            <a:pPr algn="r" rtl="1">
              <a:lnSpc>
                <a:spcPct val="200000"/>
              </a:lnSpc>
            </a:pPr>
            <a:r>
              <a:rPr lang="fa-IR" altLang="ru-RU" b="1" dirty="0" smtClean="0">
                <a:solidFill>
                  <a:schemeClr val="tx1">
                    <a:lumMod val="50000"/>
                  </a:schemeClr>
                </a:solidFill>
              </a:rPr>
              <a:t>موارد مطلوب در هر شاخص 80 درصد منظور می گردد.</a:t>
            </a:r>
            <a:endParaRPr lang="uk-UA" alt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E8C0-4338-44F2-833F-89A94E7DEF7B}" type="slidenum">
              <a:rPr lang="en-GB" altLang="ru-RU"/>
              <a:pPr/>
              <a:t>4</a:t>
            </a:fld>
            <a:endParaRPr lang="en-GB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5</a:t>
            </a:fld>
            <a:endParaRPr lang="en-GB" altLang="ru-R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52164"/>
              </p:ext>
            </p:extLst>
          </p:nvPr>
        </p:nvGraphicFramePr>
        <p:xfrm>
          <a:off x="1187624" y="404664"/>
          <a:ext cx="7024370" cy="68897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024370"/>
              </a:tblGrid>
              <a:tr h="68897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دانشگاه علوم پزشکی و خدمات بهداشتی درمانی شهید بهشتی</a:t>
                      </a:r>
                      <a:endParaRPr lang="en-US" sz="1400" kern="72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344670" algn="l"/>
                        </a:tabLs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عنوان چک لیست: برنامه ریزی، پایش و ارزشیابی </a:t>
                      </a:r>
                      <a:r>
                        <a:rPr lang="ar-SA" sz="1200" u="sng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مراکز ارائه دهنده خدمت</a:t>
                      </a:r>
                      <a:endParaRPr lang="en-US" sz="1400" kern="72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4344670" algn="l"/>
                        </a:tabLs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مرکز/ شبکه بهداشت:</a:t>
                      </a:r>
                      <a:r>
                        <a:rPr lang="en-US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    </a:t>
                      </a: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مرکز /پایگاه مورد پایش:                          </a:t>
                      </a:r>
                      <a:r>
                        <a:rPr lang="en-US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</a:t>
                      </a: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تاريخ بازدید:   </a:t>
                      </a:r>
                      <a:endParaRPr lang="en-US" sz="1400" b="1" i="1" kern="7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53672"/>
              </p:ext>
            </p:extLst>
          </p:nvPr>
        </p:nvGraphicFramePr>
        <p:xfrm>
          <a:off x="1331640" y="1340768"/>
          <a:ext cx="6795353" cy="4968550"/>
        </p:xfrm>
        <a:graphic>
          <a:graphicData uri="http://schemas.openxmlformats.org/drawingml/2006/table">
            <a:tbl>
              <a:tblPr rtl="1" firstRow="1" firstCol="1" bandRow="1">
                <a:tableStyleId>{D7AC3CCA-C797-4891-BE02-D94E43425B78}</a:tableStyleId>
              </a:tblPr>
              <a:tblGrid>
                <a:gridCol w="3677206"/>
                <a:gridCol w="417547"/>
                <a:gridCol w="450100"/>
                <a:gridCol w="450100"/>
                <a:gridCol w="450100"/>
                <a:gridCol w="450100"/>
                <a:gridCol w="450100"/>
                <a:gridCol w="450100"/>
              </a:tblGrid>
              <a:tr h="361349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نام خانوادگی مسئول مرکز: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نام خانوادگی پایش شونده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سابقه کار: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میزان تحصیلات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نوع استخدامی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مسئولیت های دیگر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تعداد نیروهای شاغل در مرکز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تعداد واحد های فعال مرکز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کل جمعیت تحت پوشش مرکز خ ج س (سیب)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کل خانوار تحت پوشش مرکز خ ج س (سیب) 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تعداد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پایگاه های تحت پوشش مرکز                           </a:t>
                      </a:r>
                      <a:endParaRPr lang="fa-IR" sz="1200" kern="72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 هرپایگاه                خانوار هر پایگاه (سیب)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تعداد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خانه های بهداشت تحت پوشش مرکز                </a:t>
                      </a:r>
                      <a:endParaRPr lang="fa-IR" sz="1200" kern="72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 هرخانه                 خانوار هر خانه (سیب)  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	</a:t>
                      </a:r>
                      <a:endParaRPr lang="en-US" sz="12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سال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پایگاه/مرکز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انتساب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بعد خانوار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خانوار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5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6</a:t>
            </a:fld>
            <a:endParaRPr lang="en-GB" alt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73484"/>
              </p:ext>
            </p:extLst>
          </p:nvPr>
        </p:nvGraphicFramePr>
        <p:xfrm>
          <a:off x="294390" y="260648"/>
          <a:ext cx="8637106" cy="5698516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763774"/>
                <a:gridCol w="845626"/>
                <a:gridCol w="6043244"/>
                <a:gridCol w="362479"/>
                <a:gridCol w="143399"/>
                <a:gridCol w="478584"/>
              </a:tblGrid>
              <a:tr h="757885"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عنوان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رديف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فعاليت های مورد بررسی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امتیاز استاندارد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امتياز کسب شده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بررسی وضعیت کلی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تابلو سر درب مرکز  و تابلو سر درب واحد های ارائه دهنده خدمت بر اساس آخرین دستورالعمل نصب شده است 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وضعیت بردهای واحد ها و سالن انتظار (ویژه مراجعین ) مطلوب است .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marL="457200" indent="-457200"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وضعیت کلی مرکز از نظر آراستگی ، تمیزی ، چیدمان وسایل و </a:t>
                      </a:r>
                      <a:r>
                        <a:rPr lang="ar-SA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سالن انتظار </a:t>
                      </a: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مطلوب است 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320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تعرفه ها(تعرفه های عمومی ، خدمات دندانپزشکی ، هیپوتیروئیدی و پرستاری و ....) در معرض دید مراجعین قرار دارد.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320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بررسی بازدید های انجام شده از واحد های تحت پوشش مرکز و پایگاهها و خانه های بهداشت و نیز پیگیری بازدید های انجام شده توسط واحد های ستادی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3459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نیروی انسانی ، اطلاعات جمعیتی و جغرافیایی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واحد های تحت پوشش و  نیروی انسانی فعال در مرکز و واحد های تحت پوشش خود اطلاع دارد.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34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محدوده جغرافیایی مرکز اطلاع دارد ( نقشه منطقه تحت پوشش و بلوک بندی موجود است)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8982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اطلاعات جمعیتی منطقه تحت پوشش خود اطلاع دارد (جمعیت ثبت شده در سامانه، گروه های حساس)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شبکه بهره ور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برد مسئول مرکز بر اساس شاخص های بهره وری تهیه و نصب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اطلاعات برد مسئول مرکز به روز می باشد.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77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آگاهی مسئول مرکز در خصوص الویت ها، مداخلات و شاخص های شبکه بهره ور،مدیریت سبز مطلوب است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برنامه عملیاتی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کلیه واحد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های فعال مرکز دارای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برنامه عملیاتی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می باشند؟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مسئول مرکز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براساس شاخص های کلیدی، برنامه ع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ملیاتی 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تدوین کرده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جدول فعالیت ها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در راستای اهداف اختصاصی تدوین شده است.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مستندات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مربوط به اجرای فعالیت ها و مداخلات لازم در خصوص اهداف اختصاصی  برنامه ها موجود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6388">
                <a:tc rowSpan="8"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kern="72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پایش و ارزشیابی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گانت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پایش مسئول مرکز از واحدهای زیر مجموعه (پایگاه بهداشت ضمیمه و برونسپار، خانه بهداشت) تهیه شده است؟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6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بازدید های انجام شده و نشده و علت عدم انجام و تاریخ جدید پایش آن مرکز، بر روی گانت مشخص شده است.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6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برگه زرد بازدید ها مطابق با تاریخ های تعیین شده موجود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893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کلیه واحد های زیر مجموعه مرکز توسط مسئول مرکز و تیم سلامت بازدید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98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گزارش بازدید ها  به پایش شونده از طریق اتوماسیون ارسال گردیده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پیگیری گزارش بازدیدها در بازدید بعدی انجام  شده است و در برگه زرد نوشته شده است 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در خصوص مشکلات مشاهده شده مداخلات صورت گرفته است 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دفتر ثبت بازدید در اتاق مسئول مرکز موجود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2286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مکاتبات و جلسات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جلسه هماهنگی توسط مسئول مرکز با نیروهای زیر مجموعه (مرکز،پایگاه و خانه بهداشت ) تشکیل شده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پیگیری مصوبات و وضعیت اجرایی آنها در جلسه بعدی مشخص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لیست حضور و غیاب جلسات موجود است (اسم و امضا کلیه حاضرین مشخص شده باشد)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صورتجلسه به واحدهای زیر مجموعه (پایگاه –خانه بهداشت )از طریق اتوماسیون ارسال شده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52701">
                <a:tc gridSpan="3">
                  <a:txBody>
                    <a:bodyPr/>
                    <a:lstStyle/>
                    <a:p>
                      <a:pPr algn="l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نمره نهایی چک لیست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504056">
                <a:tc gridSpan="6">
                  <a:txBody>
                    <a:bodyPr/>
                    <a:lstStyle/>
                    <a:p>
                      <a:pPr algn="justLow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شرح خلاقیت و نوآوری در اجرای فعالیت ها و ارتقا شاخص ها:</a:t>
                      </a:r>
                      <a:endParaRPr lang="en-US" sz="10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97916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و امضای بازدید کننده: </a:t>
                      </a: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</a:t>
                      </a: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             </a:t>
                      </a: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</a:t>
                      </a: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و امضای بازدید شونده:</a:t>
                      </a:r>
                      <a:endParaRPr lang="en-US" sz="10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</a:pP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7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1"/>
            <a:ext cx="8207375" cy="489709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ابتدا نمودار کل امتیاز دریافتی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از چک لیست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جهت مرکز/ پایگاه سلامت قرار داده شده و در صورت انجام چند بازدید میانگین امتیاز دریافتی لحاظ گردیده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به علت نبود پزشک و دندانپزشک در پایگاه های سلامت ،آیتم پذیرش مراجعه کننده از پایگاه حذف گردیده.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پایگاه های سلامت برونسپار با توجه به عدم دسترسی به اتوماسیون در پایگاه،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می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بایست از طریق برنامه ریزی و هماهنگی با مسئول مرکز،از دستورالعمل و نامه های اداری به طور منظم مطلع ومکاتبات از طریق نامه اداری انجام دهند. </a:t>
            </a:r>
            <a:endParaRPr lang="fa-I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841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48D-0F8F-4AFD-A5AB-16373F99E68E}" type="slidenum">
              <a:rPr lang="ru-RU" altLang="ru-RU"/>
              <a:pPr/>
              <a:t>8</a:t>
            </a:fld>
            <a:endParaRPr lang="ru-RU" altLang="ru-RU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36686"/>
              </p:ext>
            </p:extLst>
          </p:nvPr>
        </p:nvGraphicFramePr>
        <p:xfrm>
          <a:off x="467544" y="620688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989629"/>
              </p:ext>
            </p:extLst>
          </p:nvPr>
        </p:nvGraphicFramePr>
        <p:xfrm>
          <a:off x="899592" y="548680"/>
          <a:ext cx="7344816" cy="53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1437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325</TotalTime>
  <Words>1745</Words>
  <Application>Microsoft Office PowerPoint</Application>
  <PresentationFormat>On-screen Show (4:3)</PresentationFormat>
  <Paragraphs>283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Custom Design</vt:lpstr>
      <vt:lpstr>Concourse</vt:lpstr>
      <vt:lpstr>Angles</vt:lpstr>
      <vt:lpstr> گزارش آنالیز چک لیست بازدید از مراکز/ پایگاه های سلامت  واحد آمار و تحلیل عملکرد   </vt:lpstr>
      <vt:lpstr>اهمیت چک لیست:</vt:lpstr>
      <vt:lpstr>چرا باید از چک لیست استفاده کنیم:</vt:lpstr>
      <vt:lpstr>موارد قابل توجه: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اطلاعات عمومی</vt:lpstr>
      <vt:lpstr>PowerPoint Presentation</vt:lpstr>
      <vt:lpstr>PowerPoint Presentation</vt:lpstr>
      <vt:lpstr>اطلاعات جمعیتی</vt:lpstr>
      <vt:lpstr>PowerPoint Presentation</vt:lpstr>
      <vt:lpstr>PowerPoint Presentation</vt:lpstr>
      <vt:lpstr>تحلیل مراجعین</vt:lpstr>
      <vt:lpstr>PowerPoint Presentation</vt:lpstr>
      <vt:lpstr>PowerPoint Presentation</vt:lpstr>
      <vt:lpstr>درصد ثبت مراجعین پزشک/ دندانپزشک(پذیرش)</vt:lpstr>
      <vt:lpstr>PowerPoint Presentation</vt:lpstr>
      <vt:lpstr>برد سرپرست</vt:lpstr>
      <vt:lpstr>PowerPoint Presentation</vt:lpstr>
      <vt:lpstr>PowerPoint Presentation</vt:lpstr>
      <vt:lpstr>ميزان دسترسي به آمار و اطلاعات</vt:lpstr>
      <vt:lpstr>PowerPoint Presentation</vt:lpstr>
      <vt:lpstr>PowerPoint Presentation</vt:lpstr>
      <vt:lpstr>ثبت اطلاعات مرگ</vt:lpstr>
      <vt:lpstr>PowerPoint Presentation</vt:lpstr>
      <vt:lpstr>PowerPoint Presentation</vt:lpstr>
      <vt:lpstr>اميد است كليه مسئولين مراكز/ پایگاه های سلامت ضمن دریافت آموزشهای حين  بازدید توسط کارشناسان ستادی؛ برنامه ريزی، هماهنگي و پيگيريهای لازم جهت بهبود وضعيت موجود را در برنامه كاری خود قرار دهند.</vt:lpstr>
    </vt:vector>
  </TitlesOfParts>
  <Company>Ghalamo.com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Ghalamo.com;Irina</dc:creator>
  <dc:description>Ghalamo.com</dc:description>
  <cp:lastModifiedBy>user</cp:lastModifiedBy>
  <cp:revision>61</cp:revision>
  <dcterms:created xsi:type="dcterms:W3CDTF">2018-11-12T14:17:56Z</dcterms:created>
  <dcterms:modified xsi:type="dcterms:W3CDTF">2025-10-06T08:49:34Z</dcterms:modified>
</cp:coreProperties>
</file>